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16"/>
  </p:notesMasterIdLst>
  <p:handoutMasterIdLst>
    <p:handoutMasterId r:id="rId17"/>
  </p:handoutMasterIdLst>
  <p:sldIdLst>
    <p:sldId id="305" r:id="rId2"/>
    <p:sldId id="308" r:id="rId3"/>
    <p:sldId id="307" r:id="rId4"/>
    <p:sldId id="309" r:id="rId5"/>
    <p:sldId id="310" r:id="rId6"/>
    <p:sldId id="311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AA4"/>
    <a:srgbClr val="D4E6F4"/>
    <a:srgbClr val="A2D7CB"/>
    <a:srgbClr val="4C99B2"/>
    <a:srgbClr val="99C5D3"/>
    <a:srgbClr val="66A8BE"/>
    <a:srgbClr val="B2D3DE"/>
    <a:srgbClr val="006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5906" autoAdjust="0"/>
  </p:normalViewPr>
  <p:slideViewPr>
    <p:cSldViewPr snapToObjects="1">
      <p:cViewPr>
        <p:scale>
          <a:sx n="125" d="100"/>
          <a:sy n="125" d="100"/>
        </p:scale>
        <p:origin x="-504" y="-72"/>
      </p:cViewPr>
      <p:guideLst>
        <p:guide orient="horz" pos="3793"/>
        <p:guide orient="horz" pos="255"/>
        <p:guide orient="horz" pos="1704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2B966B19-A8D0-47EA-86E3-907ED7A38E09}" type="datetimeFigureOut">
              <a:rPr lang="de-DE"/>
              <a:pPr>
                <a:defRPr/>
              </a:pPr>
              <a:t>10.02.2015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82069AA5-3D94-4ABE-9E0F-6090FEBC0EC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10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19112890-B7FB-4A25-A5FA-2D0E555943E0}" type="datetimeFigureOut">
              <a:rPr lang="de-DE"/>
              <a:pPr>
                <a:defRPr/>
              </a:pPr>
              <a:t>10.02.2015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607B7180-10CF-4A66-80B3-37387CFFB0E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37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fontAlgn="base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9275" y="2636890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6" name="Text Box 19"/>
          <p:cNvSpPr txBox="1">
            <a:spLocks noChangeArrowheads="1"/>
          </p:cNvSpPr>
          <p:nvPr userDrawn="1"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8" name="Grafik 1" descr="Logo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3429000"/>
            <a:ext cx="4321175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468313" y="155892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66725" y="1773238"/>
            <a:ext cx="8209275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>
            <a:spAutoFit/>
          </a:bodyPr>
          <a:lstStyle>
            <a:lvl1pPr marL="0" indent="0" defTabSz="50400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DE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74825"/>
            <a:ext cx="820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1030" name="Grafik 1" descr="Logo_ausgetauscht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269163" y="6300788"/>
            <a:ext cx="1417637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38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pPr/>
              <a:t>10.02.2015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21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5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fontAlgn="base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75444" y="85479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Frutiger LT Com 45 Light" panose="020B0303030504020204" pitchFamily="34" charset="0"/>
              </a:rPr>
              <a:t>Positions- und Geschwindigkeitsregelung mittels eines 2D-Lasersanners</a:t>
            </a:r>
            <a:endParaRPr lang="de-DE" sz="3200" b="1" dirty="0">
              <a:latin typeface="Frutiger LT Com 45 Light" panose="020B0303030504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50379" y="4725144"/>
            <a:ext cx="5256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B.Eng</a:t>
            </a:r>
            <a:r>
              <a:rPr lang="de-DE" sz="1400" dirty="0" smtClean="0"/>
              <a:t>. Matthias Welter</a:t>
            </a:r>
          </a:p>
          <a:p>
            <a:endParaRPr lang="de-DE" sz="1400" dirty="0" smtClean="0"/>
          </a:p>
          <a:p>
            <a:r>
              <a:rPr lang="de-DE" sz="1400" dirty="0" smtClean="0"/>
              <a:t>Professor	: Prof. </a:t>
            </a:r>
            <a:r>
              <a:rPr lang="de-DE" sz="1400" dirty="0"/>
              <a:t>Dr.-Ing. Jörn </a:t>
            </a:r>
            <a:r>
              <a:rPr lang="de-DE" sz="1400" dirty="0" err="1" smtClean="0"/>
              <a:t>Thielecke</a:t>
            </a:r>
            <a:endParaRPr lang="de-DE" sz="1400" dirty="0" smtClean="0"/>
          </a:p>
          <a:p>
            <a:r>
              <a:rPr lang="de-DE" sz="1400" dirty="0" smtClean="0"/>
              <a:t>Betreuer	: Dipl.-</a:t>
            </a:r>
            <a:r>
              <a:rPr lang="de-DE" sz="1400" dirty="0"/>
              <a:t>I</a:t>
            </a:r>
            <a:r>
              <a:rPr lang="de-DE" sz="1400" dirty="0" smtClean="0"/>
              <a:t>nf. Manuel Stahl</a:t>
            </a:r>
          </a:p>
          <a:p>
            <a:r>
              <a:rPr lang="de-DE" sz="1400" dirty="0"/>
              <a:t>Zeitraum	: 01. August 2014 – 31. Januar 2015</a:t>
            </a:r>
          </a:p>
          <a:p>
            <a:r>
              <a:rPr lang="de-DE" dirty="0" smtClean="0"/>
              <a:t>	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10</a:t>
            </a:fld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2411760" y="3146787"/>
            <a:ext cx="4302664" cy="2082413"/>
            <a:chOff x="2411760" y="2672348"/>
            <a:chExt cx="4302664" cy="2082413"/>
          </a:xfrm>
        </p:grpSpPr>
        <p:cxnSp>
          <p:nvCxnSpPr>
            <p:cNvPr id="7" name="Gerade Verbindung 6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mit Pfeil 26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feld 27"/>
            <p:cNvSpPr txBox="1"/>
            <p:nvPr/>
          </p:nvSpPr>
          <p:spPr>
            <a:xfrm>
              <a:off x="4709362" y="429309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32" name="Gerade Verbindung 31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2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14" name="Gruppieren 13"/>
          <p:cNvGrpSpPr/>
          <p:nvPr/>
        </p:nvGrpSpPr>
        <p:grpSpPr>
          <a:xfrm rot="2064000">
            <a:off x="1999918" y="3036910"/>
            <a:ext cx="4302664" cy="1980788"/>
            <a:chOff x="2411760" y="2672348"/>
            <a:chExt cx="4302664" cy="1980788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mit Pfeil 23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feld 24"/>
            <p:cNvSpPr txBox="1"/>
            <p:nvPr/>
          </p:nvSpPr>
          <p:spPr>
            <a:xfrm rot="19536000">
              <a:off x="4184474" y="36586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cxnSp>
        <p:nvCxnSpPr>
          <p:cNvPr id="6" name="Gerade Verbindung mit Pfeil 5"/>
          <p:cNvCxnSpPr/>
          <p:nvPr/>
        </p:nvCxnSpPr>
        <p:spPr bwMode="auto">
          <a:xfrm>
            <a:off x="4555232" y="3452788"/>
            <a:ext cx="20068" cy="1396647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3598928" y="4836604"/>
            <a:ext cx="966338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Gerade Verbindung mit Pfeil 28"/>
          <p:cNvCxnSpPr/>
          <p:nvPr/>
        </p:nvCxnSpPr>
        <p:spPr bwMode="auto">
          <a:xfrm flipH="1">
            <a:off x="4555232" y="3452788"/>
            <a:ext cx="10034" cy="139664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" name="Gruppieren 39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26" name="Gerade Verbindung 25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3851920" y="479715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B05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B050"/>
                </a:solidFill>
              </a:rPr>
              <a:t>x</a:t>
            </a:r>
            <a:r>
              <a:rPr lang="de-DE" sz="2000" baseline="30000" dirty="0" err="1" smtClean="0">
                <a:solidFill>
                  <a:srgbClr val="00B050"/>
                </a:solidFill>
              </a:rPr>
              <a:t>n</a:t>
            </a:r>
            <a:endParaRPr lang="de-DE" sz="2000" baseline="30000" dirty="0">
              <a:solidFill>
                <a:srgbClr val="00B050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499992" y="407707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70C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70C0"/>
                </a:solidFill>
              </a:rPr>
              <a:t>y</a:t>
            </a:r>
            <a:r>
              <a:rPr lang="de-DE" sz="2000" baseline="30000" dirty="0" err="1" smtClean="0">
                <a:solidFill>
                  <a:srgbClr val="0070C0"/>
                </a:solidFill>
              </a:rPr>
              <a:t>n</a:t>
            </a:r>
            <a:endParaRPr lang="de-DE" sz="2000" baseline="30000" dirty="0">
              <a:solidFill>
                <a:srgbClr val="0070C0"/>
              </a:solidFill>
            </a:endParaRPr>
          </a:p>
        </p:txBody>
      </p:sp>
      <p:cxnSp>
        <p:nvCxnSpPr>
          <p:cNvPr id="42" name="Gerade Verbindung 41"/>
          <p:cNvCxnSpPr/>
          <p:nvPr/>
        </p:nvCxnSpPr>
        <p:spPr bwMode="auto">
          <a:xfrm>
            <a:off x="4563542" y="3417958"/>
            <a:ext cx="109688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Gerade Verbindung 43"/>
          <p:cNvCxnSpPr/>
          <p:nvPr/>
        </p:nvCxnSpPr>
        <p:spPr bwMode="auto">
          <a:xfrm>
            <a:off x="4555232" y="3423479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Bogen 44"/>
          <p:cNvSpPr/>
          <p:nvPr/>
        </p:nvSpPr>
        <p:spPr bwMode="auto">
          <a:xfrm>
            <a:off x="5012432" y="3452787"/>
            <a:ext cx="99554" cy="192237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6" name="Bogen 45"/>
          <p:cNvSpPr/>
          <p:nvPr/>
        </p:nvSpPr>
        <p:spPr bwMode="auto">
          <a:xfrm>
            <a:off x="4976854" y="3432591"/>
            <a:ext cx="178823" cy="349181"/>
          </a:xfrm>
          <a:prstGeom prst="arc">
            <a:avLst>
              <a:gd name="adj1" fmla="val 16200000"/>
              <a:gd name="adj2" fmla="val 555952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846185" y="337485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ym typeface="Symbol"/>
              </a:rPr>
              <a:t>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3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Vereinfachtes 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318875"/>
            <a:ext cx="8207375" cy="315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Translationsmodell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26" y="1773238"/>
            <a:ext cx="7716172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r>
              <a:rPr lang="de-DE" smtClean="0"/>
              <a:t/>
            </a:r>
            <a:br>
              <a:rPr lang="de-DE" smtClean="0"/>
            </a:br>
            <a:r>
              <a:rPr lang="de-DE" smtClean="0"/>
              <a:t>Inversion: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50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</a:p>
          <a:p>
            <a:r>
              <a:rPr lang="de-DE" dirty="0" smtClean="0"/>
              <a:t>Positionsbestimmung</a:t>
            </a:r>
          </a:p>
          <a:p>
            <a:r>
              <a:rPr lang="de-DE" dirty="0" smtClean="0"/>
              <a:t>Positionsregler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6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Hardware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18" y="1773238"/>
            <a:ext cx="5666389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5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Softwarearchitektur und Kommunikationsstruktur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89" y="1773238"/>
            <a:ext cx="5543446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9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Grundlagen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Koordinatensystem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90330"/>
            <a:ext cx="8207375" cy="341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2D-Positionsbestimmung 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ROS-Knoten zur Positionsbestimmung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1" y="1773238"/>
            <a:ext cx="69070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9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2D-Positionsbestimmung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Orthogonale Laserprojektion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64324"/>
            <a:ext cx="3311140" cy="42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4975"/>
            <a:ext cx="3969973" cy="365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4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Implementierung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75" y="1773238"/>
            <a:ext cx="6377074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0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Aufbau der Regelung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10.02.2015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41" y="1773238"/>
            <a:ext cx="66543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7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10_110616_ppt_Master_Ins_de_4zu3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0</TotalTime>
  <Words>62</Words>
  <Application>Microsoft Office PowerPoint</Application>
  <PresentationFormat>Bildschirmpräsentation (4:3)</PresentationFormat>
  <Paragraphs>58</Paragraphs>
  <Slides>14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5" baseType="lpstr">
      <vt:lpstr>P10_110616_ppt_Master_Ins_de_4zu3</vt:lpstr>
      <vt:lpstr>PowerPoint-Präsentation</vt:lpstr>
      <vt:lpstr>Agenda</vt:lpstr>
      <vt:lpstr>Aufbau Hardware</vt:lpstr>
      <vt:lpstr>Aufbau Softwarearchitektur und Kommunikationsstruktur</vt:lpstr>
      <vt:lpstr>Grundlagen Koordinatensystem</vt:lpstr>
      <vt:lpstr>2D-Positionsbestimmung  ROS-Knoten zur Positionsbestimmung</vt:lpstr>
      <vt:lpstr>2D-Positionsbestimmung  Orthogonale Laserprojektion</vt:lpstr>
      <vt:lpstr>Positionsregelung Implementierung</vt:lpstr>
      <vt:lpstr>Positionsregelung Aufbau der Regelung</vt:lpstr>
      <vt:lpstr>Positionsregelung Modellbildung: Funktionsprinzip des Quadrocopters</vt:lpstr>
      <vt:lpstr>Positionsregelung Modellbildung: Funktionsprinzip des Quadrocopters</vt:lpstr>
      <vt:lpstr>Positionsregelung Modellbildung: Vereinfachtes Modell</vt:lpstr>
      <vt:lpstr>Positionsregelung Modellbildung: Translationsmodell</vt:lpstr>
      <vt:lpstr>Positionsregelung Inversion: </vt:lpstr>
    </vt:vector>
  </TitlesOfParts>
  <Company>Fraunhofer IIS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Matthias Welter</cp:lastModifiedBy>
  <cp:revision>66</cp:revision>
  <cp:lastPrinted>2011-04-27T07:57:31Z</cp:lastPrinted>
  <dcterms:created xsi:type="dcterms:W3CDTF">2011-07-15T07:08:58Z</dcterms:created>
  <dcterms:modified xsi:type="dcterms:W3CDTF">2015-02-10T14:18:43Z</dcterms:modified>
</cp:coreProperties>
</file>